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57178-2675-44D3-AF2C-BFB967123302}" type="datetimeFigureOut">
              <a:rPr lang="en-US" smtClean="0"/>
              <a:t>07-Jun-18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067FE-F99F-472C-B117-5DAB247DA5D9}" type="slidenum">
              <a:rPr lang="en-US" smtClean="0"/>
              <a:t>‹#›</a:t>
            </a:fld>
            <a:endParaRPr lang="en-US"/>
          </a:p>
        </p:txBody>
      </p:sp>
    </p:spTree>
    <p:extLst>
      <p:ext uri="{BB962C8B-B14F-4D97-AF65-F5344CB8AC3E}">
        <p14:creationId xmlns:p14="http://schemas.microsoft.com/office/powerpoint/2010/main" val="2836314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Each firm endeavors to build up the composition of 7‘P's, which creates the highest consumer satisfaction levels while at the same time meeting the organizational objectives.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Therefore, the 7-Ps marketing mix is amassed bearing in mind the target customers' needs and varies from one company to another depending on the existing resources and marketing objectives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7E067FE-F99F-472C-B117-5DAB247DA5D9}" type="slidenum">
              <a:rPr lang="en-US" smtClean="0"/>
              <a:t>2</a:t>
            </a:fld>
            <a:endParaRPr lang="en-US"/>
          </a:p>
        </p:txBody>
      </p:sp>
    </p:spTree>
    <p:extLst>
      <p:ext uri="{BB962C8B-B14F-4D97-AF65-F5344CB8AC3E}">
        <p14:creationId xmlns:p14="http://schemas.microsoft.com/office/powerpoint/2010/main" val="3530637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Product denotes the goods and services that are offered by organizations since they fulfill one or more of customers' needs. The customers pay for the benefits provided by the products and not for the tangible products (Pride &amp; Ferrell, 2014). </a:t>
            </a:r>
          </a:p>
        </p:txBody>
      </p:sp>
      <p:sp>
        <p:nvSpPr>
          <p:cNvPr id="4" name="Slide Number Placeholder 3"/>
          <p:cNvSpPr>
            <a:spLocks noGrp="1"/>
          </p:cNvSpPr>
          <p:nvPr>
            <p:ph type="sldNum" sz="quarter" idx="10"/>
          </p:nvPr>
        </p:nvSpPr>
        <p:spPr/>
        <p:txBody>
          <a:bodyPr/>
          <a:lstStyle/>
          <a:p>
            <a:fld id="{07E067FE-F99F-472C-B117-5DAB247DA5D9}" type="slidenum">
              <a:rPr lang="en-US" smtClean="0"/>
              <a:t>4</a:t>
            </a:fld>
            <a:endParaRPr lang="en-US"/>
          </a:p>
        </p:txBody>
      </p:sp>
    </p:spTree>
    <p:extLst>
      <p:ext uri="{BB962C8B-B14F-4D97-AF65-F5344CB8AC3E}">
        <p14:creationId xmlns:p14="http://schemas.microsoft.com/office/powerpoint/2010/main" val="1492927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product manager's viewpoint, the BILLY bookcase sensation offers some valuable lessons. For instance, the lack of a distinctive style has given the IKEA bookcase a longer shelf life. IKEA deliberately designed the BILLY bookcase to be neutral furniture, without unique style. Another benefit of the product strategy was that the bookcase could fit attractively into any interior of any office or home, irrespective of the style or theme (Kristoffersson 2014). BILLY bookcase has clean lines and a neutral look which infers that the bookcase can last longer in all environments, even as the styles, tastes, and trends evolved.</a:t>
            </a:r>
          </a:p>
          <a:p>
            <a:endParaRPr lang="en-US" dirty="0"/>
          </a:p>
        </p:txBody>
      </p:sp>
      <p:sp>
        <p:nvSpPr>
          <p:cNvPr id="4" name="Slide Number Placeholder 3"/>
          <p:cNvSpPr>
            <a:spLocks noGrp="1"/>
          </p:cNvSpPr>
          <p:nvPr>
            <p:ph type="sldNum" sz="quarter" idx="10"/>
          </p:nvPr>
        </p:nvSpPr>
        <p:spPr/>
        <p:txBody>
          <a:bodyPr/>
          <a:lstStyle/>
          <a:p>
            <a:fld id="{07E067FE-F99F-472C-B117-5DAB247DA5D9}" type="slidenum">
              <a:rPr lang="en-US" smtClean="0"/>
              <a:t>5</a:t>
            </a:fld>
            <a:endParaRPr lang="en-US"/>
          </a:p>
        </p:txBody>
      </p:sp>
    </p:spTree>
    <p:extLst>
      <p:ext uri="{BB962C8B-B14F-4D97-AF65-F5344CB8AC3E}">
        <p14:creationId xmlns:p14="http://schemas.microsoft.com/office/powerpoint/2010/main" val="611535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Price</a:t>
            </a:r>
            <a:r>
              <a:rPr lang="en-US" dirty="0"/>
              <a:t>: Price is defined as the amount charged for products. It is ranked as the second most significant component of the marketing mix. Fixing the prices of products is a tricky process as it entails considering numerous factors such product demand, costs involved, customer's ability to pay, prices levied by the competitors for the same products, taxes, and government restrictions </a:t>
            </a:r>
          </a:p>
        </p:txBody>
      </p:sp>
      <p:sp>
        <p:nvSpPr>
          <p:cNvPr id="4" name="Slide Number Placeholder 3"/>
          <p:cNvSpPr>
            <a:spLocks noGrp="1"/>
          </p:cNvSpPr>
          <p:nvPr>
            <p:ph type="sldNum" sz="quarter" idx="10"/>
          </p:nvPr>
        </p:nvSpPr>
        <p:spPr/>
        <p:txBody>
          <a:bodyPr/>
          <a:lstStyle/>
          <a:p>
            <a:fld id="{07E067FE-F99F-472C-B117-5DAB247DA5D9}" type="slidenum">
              <a:rPr lang="en-US" smtClean="0"/>
              <a:t>6</a:t>
            </a:fld>
            <a:endParaRPr lang="en-US"/>
          </a:p>
        </p:txBody>
      </p:sp>
    </p:spTree>
    <p:extLst>
      <p:ext uri="{BB962C8B-B14F-4D97-AF65-F5344CB8AC3E}">
        <p14:creationId xmlns:p14="http://schemas.microsoft.com/office/powerpoint/2010/main" val="761209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Place:</a:t>
            </a:r>
            <a:r>
              <a:rPr lang="en-US" dirty="0"/>
              <a:t> The products are manufactured and traded to consumers should be availed to consumers at a location where they can appropriately make purchases. The place also involves a series of individuals and organizations, channels of distribution, such as the distributors, wholesalers, brokers, and retailers who encompass the distribution networks (Australia &amp; </a:t>
            </a:r>
            <a:r>
              <a:rPr lang="en-US" dirty="0" err="1"/>
              <a:t>Ronkainen</a:t>
            </a:r>
            <a:r>
              <a:rPr lang="en-US" dirty="0"/>
              <a:t> 2013). The company has to decide if to sell directly to retailers or through distributors and wholesalers. The firm can also plan to sell to its consumers directly</a:t>
            </a:r>
          </a:p>
        </p:txBody>
      </p:sp>
      <p:sp>
        <p:nvSpPr>
          <p:cNvPr id="4" name="Slide Number Placeholder 3"/>
          <p:cNvSpPr>
            <a:spLocks noGrp="1"/>
          </p:cNvSpPr>
          <p:nvPr>
            <p:ph type="sldNum" sz="quarter" idx="10"/>
          </p:nvPr>
        </p:nvSpPr>
        <p:spPr/>
        <p:txBody>
          <a:bodyPr/>
          <a:lstStyle/>
          <a:p>
            <a:fld id="{07E067FE-F99F-472C-B117-5DAB247DA5D9}" type="slidenum">
              <a:rPr lang="en-US" smtClean="0"/>
              <a:t>7</a:t>
            </a:fld>
            <a:endParaRPr lang="en-US"/>
          </a:p>
        </p:txBody>
      </p:sp>
    </p:spTree>
    <p:extLst>
      <p:ext uri="{BB962C8B-B14F-4D97-AF65-F5344CB8AC3E}">
        <p14:creationId xmlns:p14="http://schemas.microsoft.com/office/powerpoint/2010/main" val="92841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One the products are manufactured bearing the consumer's needs in mind, is correctly priced and availed at outlets or platforms that are convenient but the consumers are not made aware about the products' prices, features, and availability, then the marketing effort might not be fruitful (Pride &amp; Ferrell, 2014). So, promotion is another essential ingredient of the marketing mix as it is the process of notifying, persuading and compelling consumers to make choices of the product to be purchased. The promotion aims to offer information to potential consumers about the products' availability, features, and uses as well as arousing possible consumer's interest, making comparisons with competitors' and make a choice. The explosion of print and electronic media has enormously facilitated the promotion. Promotion is useful in publicizing the new business, particularly in foreign markets where the consumer already has local brands they trust.</a:t>
            </a:r>
          </a:p>
          <a:p>
            <a:endParaRPr lang="en-US" dirty="0"/>
          </a:p>
        </p:txBody>
      </p:sp>
      <p:sp>
        <p:nvSpPr>
          <p:cNvPr id="4" name="Slide Number Placeholder 3"/>
          <p:cNvSpPr>
            <a:spLocks noGrp="1"/>
          </p:cNvSpPr>
          <p:nvPr>
            <p:ph type="sldNum" sz="quarter" idx="10"/>
          </p:nvPr>
        </p:nvSpPr>
        <p:spPr/>
        <p:txBody>
          <a:bodyPr/>
          <a:lstStyle/>
          <a:p>
            <a:fld id="{07E067FE-F99F-472C-B117-5DAB247DA5D9}" type="slidenum">
              <a:rPr lang="en-US" smtClean="0"/>
              <a:t>8</a:t>
            </a:fld>
            <a:endParaRPr lang="en-US"/>
          </a:p>
        </p:txBody>
      </p:sp>
    </p:spTree>
    <p:extLst>
      <p:ext uri="{BB962C8B-B14F-4D97-AF65-F5344CB8AC3E}">
        <p14:creationId xmlns:p14="http://schemas.microsoft.com/office/powerpoint/2010/main" val="2522742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Anybody who comes into contact with the consumers can give an impression that has a profound impact - positive or negative - on the level of customer satisfaction. Thus, the brand image and reputation rest in people's hands. It is vital to ensure that the employees are trained, well-motivated and have the right attitude. People are essential since a majority of customers cannot separate products from the staffs who provide them. After sale support and the product advice supplied by the business can add immense value to the product offerings, and give an edge over competitors</a:t>
            </a:r>
          </a:p>
        </p:txBody>
      </p:sp>
      <p:sp>
        <p:nvSpPr>
          <p:cNvPr id="4" name="Slide Number Placeholder 3"/>
          <p:cNvSpPr>
            <a:spLocks noGrp="1"/>
          </p:cNvSpPr>
          <p:nvPr>
            <p:ph type="sldNum" sz="quarter" idx="10"/>
          </p:nvPr>
        </p:nvSpPr>
        <p:spPr/>
        <p:txBody>
          <a:bodyPr/>
          <a:lstStyle/>
          <a:p>
            <a:fld id="{07E067FE-F99F-472C-B117-5DAB247DA5D9}" type="slidenum">
              <a:rPr lang="en-US" smtClean="0"/>
              <a:t>9</a:t>
            </a:fld>
            <a:endParaRPr lang="en-US"/>
          </a:p>
        </p:txBody>
      </p:sp>
    </p:spTree>
    <p:extLst>
      <p:ext uri="{BB962C8B-B14F-4D97-AF65-F5344CB8AC3E}">
        <p14:creationId xmlns:p14="http://schemas.microsoft.com/office/powerpoint/2010/main" val="3048274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processes of giving services, and behavior of those who make deliveries is central to customer satisfaction. The issues like waiting time, the information offered to the customers and staff helpfulness are essential to the customer's experience (Pride &amp; Ferrell, 2014). The customers are not keen on the details of the business operations. They want a system that works</a:t>
            </a:r>
          </a:p>
        </p:txBody>
      </p:sp>
      <p:sp>
        <p:nvSpPr>
          <p:cNvPr id="4" name="Slide Number Placeholder 3"/>
          <p:cNvSpPr>
            <a:spLocks noGrp="1"/>
          </p:cNvSpPr>
          <p:nvPr>
            <p:ph type="sldNum" sz="quarter" idx="10"/>
          </p:nvPr>
        </p:nvSpPr>
        <p:spPr/>
        <p:txBody>
          <a:bodyPr/>
          <a:lstStyle/>
          <a:p>
            <a:fld id="{07E067FE-F99F-472C-B117-5DAB247DA5D9}" type="slidenum">
              <a:rPr lang="en-US" smtClean="0"/>
              <a:t>10</a:t>
            </a:fld>
            <a:endParaRPr lang="en-US"/>
          </a:p>
        </p:txBody>
      </p:sp>
    </p:spTree>
    <p:extLst>
      <p:ext uri="{BB962C8B-B14F-4D97-AF65-F5344CB8AC3E}">
        <p14:creationId xmlns:p14="http://schemas.microsoft.com/office/powerpoint/2010/main" val="3398310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expanded marketing mix component is physical evidence, which constitutes all the tangible items used in connection with the products offered by the company (</a:t>
            </a:r>
            <a:r>
              <a:rPr lang="en-US" dirty="0" err="1"/>
              <a:t>Seggie</a:t>
            </a:r>
            <a:r>
              <a:rPr lang="en-US" dirty="0"/>
              <a:t> &amp; Griffith 2008). </a:t>
            </a:r>
          </a:p>
          <a:p>
            <a:r>
              <a:rPr lang="en-US" dirty="0"/>
              <a:t>The physical items make the consumers identify the IKEA brands and relate it with higher-quality home products and pleasant purchasing experience. Interestingly IKEA's business model encompassed sustainability early in its core strategy. </a:t>
            </a:r>
          </a:p>
        </p:txBody>
      </p:sp>
      <p:sp>
        <p:nvSpPr>
          <p:cNvPr id="4" name="Slide Number Placeholder 3"/>
          <p:cNvSpPr>
            <a:spLocks noGrp="1"/>
          </p:cNvSpPr>
          <p:nvPr>
            <p:ph type="sldNum" sz="quarter" idx="10"/>
          </p:nvPr>
        </p:nvSpPr>
        <p:spPr/>
        <p:txBody>
          <a:bodyPr/>
          <a:lstStyle/>
          <a:p>
            <a:fld id="{07E067FE-F99F-472C-B117-5DAB247DA5D9}" type="slidenum">
              <a:rPr lang="en-US" smtClean="0"/>
              <a:t>11</a:t>
            </a:fld>
            <a:endParaRPr lang="en-US"/>
          </a:p>
        </p:txBody>
      </p:sp>
    </p:spTree>
    <p:extLst>
      <p:ext uri="{BB962C8B-B14F-4D97-AF65-F5344CB8AC3E}">
        <p14:creationId xmlns:p14="http://schemas.microsoft.com/office/powerpoint/2010/main" val="3620656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07-Jun-18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07-Jun-18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IKEA A brand; A lifestyle</a:t>
            </a:r>
          </a:p>
        </p:txBody>
      </p:sp>
      <p:sp>
        <p:nvSpPr>
          <p:cNvPr id="3" name="Subtitle 2"/>
          <p:cNvSpPr>
            <a:spLocks noGrp="1"/>
          </p:cNvSpPr>
          <p:nvPr>
            <p:ph type="subTitle" idx="1"/>
          </p:nvPr>
        </p:nvSpPr>
        <p:spPr/>
        <p:txBody>
          <a:bodyPr>
            <a:normAutofit/>
          </a:bodyPr>
          <a:lstStyle/>
          <a:p>
            <a:r>
              <a:rPr lang="en-US" sz="4000" b="1" dirty="0"/>
              <a:t>Marketing Mix</a:t>
            </a:r>
            <a:endParaRPr lang="en-US" sz="4000" dirty="0"/>
          </a:p>
        </p:txBody>
      </p:sp>
      <p:pic>
        <p:nvPicPr>
          <p:cNvPr id="4" name="Picture 3" descr="IKEA logo"/>
          <p:cNvPicPr/>
          <p:nvPr/>
        </p:nvPicPr>
        <p:blipFill>
          <a:blip r:embed="rId2">
            <a:extLst>
              <a:ext uri="{28A0092B-C50C-407E-A947-70E740481C1C}">
                <a14:useLocalDpi xmlns:a14="http://schemas.microsoft.com/office/drawing/2010/main" val="0"/>
              </a:ext>
            </a:extLst>
          </a:blip>
          <a:srcRect/>
          <a:stretch>
            <a:fillRect/>
          </a:stretch>
        </p:blipFill>
        <p:spPr bwMode="auto">
          <a:xfrm>
            <a:off x="100146" y="0"/>
            <a:ext cx="3750637" cy="1515078"/>
          </a:xfrm>
          <a:prstGeom prst="rect">
            <a:avLst/>
          </a:prstGeom>
          <a:noFill/>
          <a:ln>
            <a:noFill/>
          </a:ln>
        </p:spPr>
      </p:pic>
    </p:spTree>
    <p:extLst>
      <p:ext uri="{BB962C8B-B14F-4D97-AF65-F5344CB8AC3E}">
        <p14:creationId xmlns:p14="http://schemas.microsoft.com/office/powerpoint/2010/main" val="481426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209" y="624110"/>
            <a:ext cx="9730403" cy="1280890"/>
          </a:xfrm>
        </p:spPr>
        <p:txBody>
          <a:bodyPr/>
          <a:lstStyle/>
          <a:p>
            <a:r>
              <a:rPr lang="en-US" dirty="0"/>
              <a:t>Definition </a:t>
            </a:r>
          </a:p>
        </p:txBody>
      </p:sp>
      <p:sp>
        <p:nvSpPr>
          <p:cNvPr id="3" name="Content Placeholder 2"/>
          <p:cNvSpPr>
            <a:spLocks noGrp="1"/>
          </p:cNvSpPr>
          <p:nvPr>
            <p:ph idx="1"/>
          </p:nvPr>
        </p:nvSpPr>
        <p:spPr>
          <a:xfrm>
            <a:off x="573205" y="1710519"/>
            <a:ext cx="10494678" cy="3777622"/>
          </a:xfrm>
        </p:spPr>
        <p:txBody>
          <a:bodyPr>
            <a:noAutofit/>
          </a:bodyPr>
          <a:lstStyle/>
          <a:p>
            <a:r>
              <a:rPr lang="en-US" sz="3600" dirty="0"/>
              <a:t>The Marketing Mix can be defined as a group of well-regulated variables that firms can apply to influence the response of the buyers (Kotler &amp; Armstrong 2018).  </a:t>
            </a:r>
          </a:p>
        </p:txBody>
      </p:sp>
    </p:spTree>
    <p:extLst>
      <p:ext uri="{BB962C8B-B14F-4D97-AF65-F5344CB8AC3E}">
        <p14:creationId xmlns:p14="http://schemas.microsoft.com/office/powerpoint/2010/main" val="3108370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2991" y="501280"/>
            <a:ext cx="8911687" cy="1280890"/>
          </a:xfrm>
        </p:spPr>
        <p:txBody>
          <a:bodyPr/>
          <a:lstStyle/>
          <a:p>
            <a:r>
              <a:rPr lang="en-US" dirty="0"/>
              <a:t>Extended Marketing Mix Components</a:t>
            </a:r>
          </a:p>
        </p:txBody>
      </p:sp>
      <p:sp>
        <p:nvSpPr>
          <p:cNvPr id="3" name="Content Placeholder 2"/>
          <p:cNvSpPr>
            <a:spLocks noGrp="1"/>
          </p:cNvSpPr>
          <p:nvPr>
            <p:ph idx="1"/>
          </p:nvPr>
        </p:nvSpPr>
        <p:spPr>
          <a:xfrm>
            <a:off x="955343" y="2133600"/>
            <a:ext cx="10549269" cy="3777622"/>
          </a:xfrm>
        </p:spPr>
        <p:txBody>
          <a:bodyPr>
            <a:normAutofit/>
          </a:bodyPr>
          <a:lstStyle/>
          <a:p>
            <a:r>
              <a:rPr lang="en-US" sz="2800" dirty="0"/>
              <a:t>Traditionally, the marketing mix contained 4Ps namely, the products, price, promotion, and place. </a:t>
            </a:r>
          </a:p>
          <a:p>
            <a:r>
              <a:rPr lang="en-US" sz="2800" dirty="0"/>
              <a:t>As marketing evolved into a mature field, an additional fifth ‘P' was included — People. Recently, two extra ‘P's were included — the Processes and Physical evidence (</a:t>
            </a:r>
          </a:p>
        </p:txBody>
      </p:sp>
    </p:spTree>
    <p:extLst>
      <p:ext uri="{BB962C8B-B14F-4D97-AF65-F5344CB8AC3E}">
        <p14:creationId xmlns:p14="http://schemas.microsoft.com/office/powerpoint/2010/main" val="1694180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2172" y="214677"/>
            <a:ext cx="8911687" cy="1280890"/>
          </a:xfrm>
        </p:spPr>
        <p:txBody>
          <a:bodyPr/>
          <a:lstStyle/>
          <a:p>
            <a:r>
              <a:rPr lang="en-US" b="1" dirty="0"/>
              <a:t>Product</a:t>
            </a:r>
            <a:endParaRPr lang="en-US" dirty="0"/>
          </a:p>
        </p:txBody>
      </p:sp>
      <p:sp>
        <p:nvSpPr>
          <p:cNvPr id="3" name="Content Placeholder 2"/>
          <p:cNvSpPr>
            <a:spLocks noGrp="1"/>
          </p:cNvSpPr>
          <p:nvPr>
            <p:ph idx="1"/>
          </p:nvPr>
        </p:nvSpPr>
        <p:spPr>
          <a:xfrm>
            <a:off x="1292673" y="1214650"/>
            <a:ext cx="10899327" cy="4737515"/>
          </a:xfrm>
        </p:spPr>
        <p:txBody>
          <a:bodyPr>
            <a:normAutofit fontScale="85000" lnSpcReduction="20000"/>
          </a:bodyPr>
          <a:lstStyle/>
          <a:p>
            <a:r>
              <a:rPr lang="en-US" sz="3200" dirty="0"/>
              <a:t>IKEA offers a wide array of products and should continually produce and sell its product offerings. </a:t>
            </a:r>
          </a:p>
          <a:p>
            <a:r>
              <a:rPr lang="en-US" sz="3200" dirty="0"/>
              <a:t>There are over 9500 products, and IKEA renews its product ranges by launching about 2,500 products annually.</a:t>
            </a:r>
          </a:p>
          <a:p>
            <a:r>
              <a:rPr lang="en-US" sz="3200" dirty="0"/>
              <a:t>The in-house and contracted designers usually design these products. </a:t>
            </a:r>
          </a:p>
          <a:p>
            <a:r>
              <a:rPr lang="en-US" sz="3200" dirty="0"/>
              <a:t>The furniture giant adheres to five scopes of democratic design: </a:t>
            </a:r>
          </a:p>
          <a:p>
            <a:pPr marL="0" indent="0">
              <a:buNone/>
            </a:pPr>
            <a:r>
              <a:rPr lang="en-US" sz="3200" b="1" u="sng" dirty="0"/>
              <a:t>form, high quality, functionality, sustainability and low prices </a:t>
            </a:r>
          </a:p>
          <a:p>
            <a:r>
              <a:rPr lang="en-US" sz="3200" dirty="0"/>
              <a:t>The firm sells home products for the living room, lounges, bedroom, bathrooms, kitchens, home appliances, textiles, carpets, and rugs, and other corporate and seasonal items. </a:t>
            </a:r>
          </a:p>
          <a:p>
            <a:endParaRPr lang="en-US" dirty="0"/>
          </a:p>
        </p:txBody>
      </p:sp>
    </p:spTree>
    <p:extLst>
      <p:ext uri="{BB962C8B-B14F-4D97-AF65-F5344CB8AC3E}">
        <p14:creationId xmlns:p14="http://schemas.microsoft.com/office/powerpoint/2010/main" val="184277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5721" y="214677"/>
            <a:ext cx="9880528" cy="1280890"/>
          </a:xfrm>
        </p:spPr>
        <p:txBody>
          <a:bodyPr/>
          <a:lstStyle/>
          <a:p>
            <a:r>
              <a:rPr lang="en-US" dirty="0"/>
              <a:t>The BILLY bookcase</a:t>
            </a:r>
          </a:p>
        </p:txBody>
      </p:sp>
      <p:sp>
        <p:nvSpPr>
          <p:cNvPr id="3" name="Content Placeholder 2"/>
          <p:cNvSpPr>
            <a:spLocks noGrp="1"/>
          </p:cNvSpPr>
          <p:nvPr>
            <p:ph idx="1"/>
          </p:nvPr>
        </p:nvSpPr>
        <p:spPr>
          <a:xfrm>
            <a:off x="1719618" y="975815"/>
            <a:ext cx="9798642" cy="5424985"/>
          </a:xfrm>
        </p:spPr>
        <p:txBody>
          <a:bodyPr>
            <a:noAutofit/>
          </a:bodyPr>
          <a:lstStyle/>
          <a:p>
            <a:r>
              <a:rPr lang="en-US" sz="2800" dirty="0"/>
              <a:t>One of the most common IKEA products debuted over forty years ago</a:t>
            </a:r>
          </a:p>
          <a:p>
            <a:r>
              <a:rPr lang="en-US" sz="2800" dirty="0"/>
              <a:t>BILLY bookcase is still the bestselling bookcase historically</a:t>
            </a:r>
          </a:p>
          <a:p>
            <a:r>
              <a:rPr lang="en-US" sz="2800" dirty="0"/>
              <a:t>The product is so modest, so simple, and devoid of style</a:t>
            </a:r>
          </a:p>
          <a:p>
            <a:r>
              <a:rPr lang="en-US" sz="2800" dirty="0"/>
              <a:t>60 million Billy bookcases have been sold internationally—representative of one percent of the population of the world </a:t>
            </a:r>
          </a:p>
          <a:p>
            <a:r>
              <a:rPr lang="en-US" sz="2800" dirty="0"/>
              <a:t>A remarkable aspect of the IKEA product experience is the DIY and low cost</a:t>
            </a:r>
          </a:p>
        </p:txBody>
      </p:sp>
    </p:spTree>
    <p:extLst>
      <p:ext uri="{BB962C8B-B14F-4D97-AF65-F5344CB8AC3E}">
        <p14:creationId xmlns:p14="http://schemas.microsoft.com/office/powerpoint/2010/main" val="3242816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Price</a:t>
            </a:r>
          </a:p>
        </p:txBody>
      </p:sp>
      <p:sp>
        <p:nvSpPr>
          <p:cNvPr id="3" name="Content Placeholder 2"/>
          <p:cNvSpPr>
            <a:spLocks noGrp="1"/>
          </p:cNvSpPr>
          <p:nvPr>
            <p:ph idx="1"/>
          </p:nvPr>
        </p:nvSpPr>
        <p:spPr>
          <a:xfrm>
            <a:off x="1323833" y="1364776"/>
            <a:ext cx="10180779" cy="4546446"/>
          </a:xfrm>
        </p:spPr>
        <p:txBody>
          <a:bodyPr>
            <a:normAutofit fontScale="85000" lnSpcReduction="20000"/>
          </a:bodyPr>
          <a:lstStyle/>
          <a:p>
            <a:r>
              <a:rPr lang="en-US" sz="2800" dirty="0"/>
              <a:t>IKEA's products are charged in accordance to the balance of affordability to increase purchases, revenues, profitability.</a:t>
            </a:r>
          </a:p>
          <a:p>
            <a:r>
              <a:rPr lang="en-US" sz="2800" dirty="0"/>
              <a:t>The long-term strategies include the profitability achievement for the impending investments. </a:t>
            </a:r>
          </a:p>
          <a:p>
            <a:r>
              <a:rPr lang="en-US" sz="2800" dirty="0"/>
              <a:t>Pricing is maintained within reasonable ranges to ‘shut out' the competition, and the proficiencies of maximizing the sales revenues targets </a:t>
            </a:r>
          </a:p>
          <a:p>
            <a:r>
              <a:rPr lang="en-US" sz="2800" dirty="0"/>
              <a:t>The firm reduces lower prices in numerous ways such as economies of scale and minimal packaging</a:t>
            </a:r>
          </a:p>
          <a:p>
            <a:r>
              <a:rPr lang="en-US" sz="2800" dirty="0"/>
              <a:t>The short-term pricing tactics include penetration pricing, destruction of pricing, "Price Wars,“ promotional pricing and Psychological pricing.</a:t>
            </a:r>
          </a:p>
          <a:p>
            <a:endParaRPr lang="en-US" dirty="0"/>
          </a:p>
        </p:txBody>
      </p:sp>
    </p:spTree>
    <p:extLst>
      <p:ext uri="{BB962C8B-B14F-4D97-AF65-F5344CB8AC3E}">
        <p14:creationId xmlns:p14="http://schemas.microsoft.com/office/powerpoint/2010/main" val="377650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a:t>
            </a:r>
          </a:p>
        </p:txBody>
      </p:sp>
      <p:sp>
        <p:nvSpPr>
          <p:cNvPr id="3" name="Content Placeholder 2"/>
          <p:cNvSpPr>
            <a:spLocks noGrp="1"/>
          </p:cNvSpPr>
          <p:nvPr>
            <p:ph idx="1"/>
          </p:nvPr>
        </p:nvSpPr>
        <p:spPr>
          <a:xfrm>
            <a:off x="1364776" y="1733265"/>
            <a:ext cx="10003358" cy="4901288"/>
          </a:xfrm>
        </p:spPr>
        <p:txBody>
          <a:bodyPr>
            <a:normAutofit/>
          </a:bodyPr>
          <a:lstStyle/>
          <a:p>
            <a:r>
              <a:rPr lang="en-US" dirty="0"/>
              <a:t>IKEA manufactures a restricted quantity of products dependent on its network of suppliers. </a:t>
            </a:r>
          </a:p>
          <a:p>
            <a:r>
              <a:rPr lang="en-US" dirty="0"/>
              <a:t>The Swedish furniture giant has revealed plans to open over 30 new stores in Australia by 2030.</a:t>
            </a:r>
          </a:p>
          <a:p>
            <a:r>
              <a:rPr lang="en-US" dirty="0"/>
              <a:t> E-shopping and telephone orders are on the rise, which necessitates flexible and efficient distribution solutions toward each surpassing the customer's expectations. </a:t>
            </a:r>
          </a:p>
          <a:p>
            <a:r>
              <a:rPr lang="en-US" dirty="0"/>
              <a:t>The old business model involved taking the shoppers to the IKEA retail outlets, </a:t>
            </a:r>
          </a:p>
          <a:p>
            <a:r>
              <a:rPr lang="en-US" dirty="0"/>
              <a:t>IKEA brand has been availed through the creation of different formats and ways of doing business via "seamless" online ordering, touchscreens and self-service experience. </a:t>
            </a:r>
          </a:p>
          <a:p>
            <a:r>
              <a:rPr lang="en-US" dirty="0"/>
              <a:t>E-shopping platform and collection points to support the shopping experience.</a:t>
            </a:r>
          </a:p>
          <a:p>
            <a:endParaRPr lang="en-US" dirty="0"/>
          </a:p>
        </p:txBody>
      </p:sp>
    </p:spTree>
    <p:extLst>
      <p:ext uri="{BB962C8B-B14F-4D97-AF65-F5344CB8AC3E}">
        <p14:creationId xmlns:p14="http://schemas.microsoft.com/office/powerpoint/2010/main" val="2021656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Promotion</a:t>
            </a:r>
          </a:p>
        </p:txBody>
      </p:sp>
      <p:sp>
        <p:nvSpPr>
          <p:cNvPr id="3" name="Content Placeholder 2"/>
          <p:cNvSpPr>
            <a:spLocks noGrp="1"/>
          </p:cNvSpPr>
          <p:nvPr>
            <p:ph idx="1"/>
          </p:nvPr>
        </p:nvSpPr>
        <p:spPr>
          <a:xfrm>
            <a:off x="2343552" y="1473958"/>
            <a:ext cx="8915400" cy="5024118"/>
          </a:xfrm>
        </p:spPr>
        <p:txBody>
          <a:bodyPr>
            <a:normAutofit/>
          </a:bodyPr>
          <a:lstStyle/>
          <a:p>
            <a:r>
              <a:rPr lang="en-US" sz="2400" dirty="0"/>
              <a:t>IKEA continually displays slogans connected to its products and IKEA. IKEA has various slogans and advertising approaches which are adapted to the culture of the country. </a:t>
            </a:r>
          </a:p>
          <a:p>
            <a:r>
              <a:rPr lang="en-US" sz="2400" dirty="0"/>
              <a:t>Increased publicity using events sponsorship </a:t>
            </a:r>
          </a:p>
          <a:p>
            <a:r>
              <a:rPr lang="en-US" sz="2400" dirty="0"/>
              <a:t>Customer surveys</a:t>
            </a:r>
          </a:p>
          <a:p>
            <a:r>
              <a:rPr lang="en-US" sz="2400" dirty="0"/>
              <a:t>Direct marketing strategy.</a:t>
            </a:r>
          </a:p>
          <a:p>
            <a:r>
              <a:rPr lang="en-US" sz="2400" dirty="0"/>
              <a:t>sales promotion strategies</a:t>
            </a:r>
          </a:p>
          <a:p>
            <a:r>
              <a:rPr lang="en-US" sz="2400" dirty="0"/>
              <a:t>Active social media campaign </a:t>
            </a:r>
          </a:p>
        </p:txBody>
      </p:sp>
    </p:spTree>
    <p:extLst>
      <p:ext uri="{BB962C8B-B14F-4D97-AF65-F5344CB8AC3E}">
        <p14:creationId xmlns:p14="http://schemas.microsoft.com/office/powerpoint/2010/main" val="2482852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582" y="528576"/>
            <a:ext cx="8911687" cy="1280890"/>
          </a:xfrm>
        </p:spPr>
        <p:txBody>
          <a:bodyPr/>
          <a:lstStyle/>
          <a:p>
            <a:r>
              <a:rPr lang="en-US" dirty="0"/>
              <a:t>People</a:t>
            </a:r>
          </a:p>
        </p:txBody>
      </p:sp>
      <p:sp>
        <p:nvSpPr>
          <p:cNvPr id="3" name="Content Placeholder 2"/>
          <p:cNvSpPr>
            <a:spLocks noGrp="1"/>
          </p:cNvSpPr>
          <p:nvPr>
            <p:ph idx="1"/>
          </p:nvPr>
        </p:nvSpPr>
        <p:spPr>
          <a:xfrm>
            <a:off x="1637582" y="1296537"/>
            <a:ext cx="9867030" cy="4614685"/>
          </a:xfrm>
        </p:spPr>
        <p:txBody>
          <a:bodyPr>
            <a:normAutofit/>
          </a:bodyPr>
          <a:lstStyle/>
          <a:p>
            <a:r>
              <a:rPr lang="en-US" sz="2000" dirty="0"/>
              <a:t>IKEA concentrates on the creation of "strong partnerships with customers," and pays a lot of attention to its personnel and organizational structure. </a:t>
            </a:r>
          </a:p>
          <a:p>
            <a:r>
              <a:rPr lang="en-US" sz="2000" dirty="0"/>
              <a:t>Flat management structures flat: no barriers between the management and co-workers. </a:t>
            </a:r>
          </a:p>
          <a:p>
            <a:r>
              <a:rPr lang="en-US" sz="2000" dirty="0"/>
              <a:t>Store personnel trained expansively and given initiatives to serve the customers. </a:t>
            </a:r>
          </a:p>
          <a:p>
            <a:r>
              <a:rPr lang="en-US" sz="2000" dirty="0"/>
              <a:t>IKEA also has an emphasis on the service feature of its competitive business as it seeks to build and nurture stronger relationships with customers to enhance customer satisfaction </a:t>
            </a:r>
          </a:p>
          <a:p>
            <a:r>
              <a:rPr lang="en-US" sz="2000" dirty="0"/>
              <a:t>IKEA's commitment is to decrease the environmental effect of its business on individuals using environment energy-saving substitutes and smart and eco-friendly product solutions</a:t>
            </a:r>
          </a:p>
        </p:txBody>
      </p:sp>
    </p:spTree>
    <p:extLst>
      <p:ext uri="{BB962C8B-B14F-4D97-AF65-F5344CB8AC3E}">
        <p14:creationId xmlns:p14="http://schemas.microsoft.com/office/powerpoint/2010/main" val="2681832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Processes</a:t>
            </a:r>
          </a:p>
        </p:txBody>
      </p:sp>
      <p:sp>
        <p:nvSpPr>
          <p:cNvPr id="3" name="Content Placeholder 2"/>
          <p:cNvSpPr>
            <a:spLocks noGrp="1"/>
          </p:cNvSpPr>
          <p:nvPr>
            <p:ph idx="1"/>
          </p:nvPr>
        </p:nvSpPr>
        <p:spPr>
          <a:xfrm>
            <a:off x="1624083" y="1264555"/>
            <a:ext cx="10098893" cy="4819401"/>
          </a:xfrm>
        </p:spPr>
        <p:txBody>
          <a:bodyPr>
            <a:normAutofit fontScale="77500" lnSpcReduction="20000"/>
          </a:bodyPr>
          <a:lstStyle/>
          <a:p>
            <a:r>
              <a:rPr lang="en-US" sz="3400" dirty="0"/>
              <a:t>Total service methodology is the focus on its processes. </a:t>
            </a:r>
          </a:p>
          <a:p>
            <a:r>
              <a:rPr lang="en-US" sz="3400" dirty="0"/>
              <a:t>IKEA provides a convenient self-service shopping technique that lets customers view furniture set up in a store environment and move through the stores to a central hallway to make the purchase. </a:t>
            </a:r>
          </a:p>
          <a:p>
            <a:r>
              <a:rPr lang="en-US" sz="3400" dirty="0"/>
              <a:t>IKEA offers home delivery for its consumers </a:t>
            </a:r>
          </a:p>
          <a:p>
            <a:r>
              <a:rPr lang="en-US" sz="3400" dirty="0"/>
              <a:t>Online media, mobile apps, and IKEA websites provide a platform for ordering and tracking deliveries from the stores to the doorstep. </a:t>
            </a:r>
          </a:p>
          <a:p>
            <a:r>
              <a:rPr lang="en-US" sz="3400" dirty="0"/>
              <a:t>The creation of a streamlined experience and focus on the delivery of the low-cost products ensures that all customers are satisfied with the products and the shopping experience. </a:t>
            </a:r>
          </a:p>
          <a:p>
            <a:endParaRPr lang="en-US" dirty="0"/>
          </a:p>
        </p:txBody>
      </p:sp>
    </p:spTree>
    <p:extLst>
      <p:ext uri="{BB962C8B-B14F-4D97-AF65-F5344CB8AC3E}">
        <p14:creationId xmlns:p14="http://schemas.microsoft.com/office/powerpoint/2010/main" val="603774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Physical Evidence</a:t>
            </a:r>
            <a:endParaRPr lang="en-US" dirty="0"/>
          </a:p>
        </p:txBody>
      </p:sp>
      <p:sp>
        <p:nvSpPr>
          <p:cNvPr id="3" name="Content Placeholder 2"/>
          <p:cNvSpPr>
            <a:spLocks noGrp="1"/>
          </p:cNvSpPr>
          <p:nvPr>
            <p:ph idx="1"/>
          </p:nvPr>
        </p:nvSpPr>
        <p:spPr>
          <a:xfrm>
            <a:off x="1050878" y="1460310"/>
            <a:ext cx="10453734" cy="4450912"/>
          </a:xfrm>
        </p:spPr>
        <p:txBody>
          <a:bodyPr>
            <a:noAutofit/>
          </a:bodyPr>
          <a:lstStyle/>
          <a:p>
            <a:r>
              <a:rPr lang="en-US" sz="2400" dirty="0"/>
              <a:t>IKEA's catalogs and other brochures</a:t>
            </a:r>
          </a:p>
          <a:p>
            <a:r>
              <a:rPr lang="en-US" sz="2400" dirty="0"/>
              <a:t>Contemporary look in its stores, abundant showroom space for viewing furniture as it may look at home or in the office. </a:t>
            </a:r>
          </a:p>
          <a:p>
            <a:r>
              <a:rPr lang="en-US" sz="2400" dirty="0"/>
              <a:t>IKEA'S huge stores located out of town and provide an enormous selection of a wide array of furniture products. </a:t>
            </a:r>
          </a:p>
          <a:p>
            <a:r>
              <a:rPr lang="en-US" sz="2400" dirty="0"/>
              <a:t>The stores are well-equipped with baby care units, restaurants, ample parking, vast spaces, and simultaneous display technologies. </a:t>
            </a:r>
          </a:p>
          <a:p>
            <a:r>
              <a:rPr lang="en-US" sz="2400" dirty="0"/>
              <a:t>A majority of its product range is eco-friendly and recyclable as the firm has invested in green energy solutions</a:t>
            </a:r>
          </a:p>
        </p:txBody>
      </p:sp>
    </p:spTree>
    <p:extLst>
      <p:ext uri="{BB962C8B-B14F-4D97-AF65-F5344CB8AC3E}">
        <p14:creationId xmlns:p14="http://schemas.microsoft.com/office/powerpoint/2010/main" val="235841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end</a:t>
            </a:r>
          </a:p>
        </p:txBody>
      </p:sp>
      <p:sp>
        <p:nvSpPr>
          <p:cNvPr id="3" name="Subtitle 2"/>
          <p:cNvSpPr>
            <a:spLocks noGrp="1"/>
          </p:cNvSpPr>
          <p:nvPr>
            <p:ph type="subTitle" idx="1"/>
          </p:nvPr>
        </p:nvSpPr>
        <p:spPr/>
        <p:txBody>
          <a:bodyPr/>
          <a:lstStyle/>
          <a:p>
            <a:r>
              <a:rPr lang="en-US" dirty="0"/>
              <a:t>Questions </a:t>
            </a:r>
            <a:r>
              <a:rPr lang="en-US"/>
              <a:t>and Answers</a:t>
            </a:r>
          </a:p>
        </p:txBody>
      </p:sp>
    </p:spTree>
    <p:extLst>
      <p:ext uri="{BB962C8B-B14F-4D97-AF65-F5344CB8AC3E}">
        <p14:creationId xmlns:p14="http://schemas.microsoft.com/office/powerpoint/2010/main" val="213451219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247</TotalTime>
  <Words>1601</Words>
  <Application>Microsoft Office PowerPoint</Application>
  <PresentationFormat>Widescreen</PresentationFormat>
  <Paragraphs>80</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Wisp</vt:lpstr>
      <vt:lpstr>IKEA A brand; A lifestyle</vt:lpstr>
      <vt:lpstr>Definition </vt:lpstr>
      <vt:lpstr>Extended Marketing Mix Components</vt:lpstr>
      <vt:lpstr>Product</vt:lpstr>
      <vt:lpstr>The BILLY bookcase</vt:lpstr>
      <vt:lpstr>Price</vt:lpstr>
      <vt:lpstr>Place</vt:lpstr>
      <vt:lpstr>Promotion</vt:lpstr>
      <vt:lpstr>People</vt:lpstr>
      <vt:lpstr>Processes</vt:lpstr>
      <vt:lpstr>Physical Evidence</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IKEA A brand; a lifestyle</dc:title>
  <dc:creator>User</dc:creator>
  <cp:lastModifiedBy>Antony Ouma</cp:lastModifiedBy>
  <cp:revision>8</cp:revision>
  <dcterms:created xsi:type="dcterms:W3CDTF">2018-06-07T05:49:56Z</dcterms:created>
  <dcterms:modified xsi:type="dcterms:W3CDTF">2018-06-07T10:54:35Z</dcterms:modified>
</cp:coreProperties>
</file>